
<file path=[Content_Types].xml><?xml version="1.0" encoding="utf-8"?>
<Types xmlns="http://schemas.openxmlformats.org/package/2006/content-types">
  <Default Extension="bin"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5"/>
  </p:notesMasterIdLst>
  <p:handoutMasterIdLst>
    <p:handoutMasterId r:id="rId16"/>
  </p:handoutMasterIdLst>
  <p:sldIdLst>
    <p:sldId id="264" r:id="rId2"/>
    <p:sldId id="270" r:id="rId3"/>
    <p:sldId id="266" r:id="rId4"/>
    <p:sldId id="256" r:id="rId5"/>
    <p:sldId id="259" r:id="rId6"/>
    <p:sldId id="272" r:id="rId7"/>
    <p:sldId id="273" r:id="rId8"/>
    <p:sldId id="274" r:id="rId9"/>
    <p:sldId id="275" r:id="rId10"/>
    <p:sldId id="271" r:id="rId11"/>
    <p:sldId id="268" r:id="rId12"/>
    <p:sldId id="269" r:id="rId13"/>
    <p:sldId id="276" r:id="rId14"/>
  </p:sldIdLst>
  <p:sldSz cx="12192000" cy="68580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1" autoAdjust="0"/>
    <p:restoredTop sz="84686" autoAdjust="0"/>
  </p:normalViewPr>
  <p:slideViewPr>
    <p:cSldViewPr snapToGrid="0">
      <p:cViewPr>
        <p:scale>
          <a:sx n="52" d="100"/>
          <a:sy n="52" d="100"/>
        </p:scale>
        <p:origin x="528" y="2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AD53674-644A-494A-A0DB-BBB860F0EF7B}"/>
              </a:ext>
            </a:extLst>
          </p:cNvPr>
          <p:cNvSpPr>
            <a:spLocks noGrp="1"/>
          </p:cNvSpPr>
          <p:nvPr>
            <p:ph type="hdr" sz="quarter"/>
          </p:nvPr>
        </p:nvSpPr>
        <p:spPr>
          <a:xfrm>
            <a:off x="0" y="0"/>
            <a:ext cx="3078383" cy="471348"/>
          </a:xfrm>
          <a:prstGeom prst="rect">
            <a:avLst/>
          </a:prstGeom>
        </p:spPr>
        <p:txBody>
          <a:bodyPr vert="horz" lIns="92464" tIns="46232" rIns="92464" bIns="46232" rtlCol="0"/>
          <a:lstStyle>
            <a:lvl1pPr algn="l">
              <a:defRPr sz="1200"/>
            </a:lvl1pPr>
          </a:lstStyle>
          <a:p>
            <a:endParaRPr lang="en-US"/>
          </a:p>
        </p:txBody>
      </p:sp>
      <p:sp>
        <p:nvSpPr>
          <p:cNvPr id="3" name="Date Placeholder 2">
            <a:extLst>
              <a:ext uri="{FF2B5EF4-FFF2-40B4-BE49-F238E27FC236}">
                <a16:creationId xmlns:a16="http://schemas.microsoft.com/office/drawing/2014/main" id="{EB60557C-0068-4869-8C41-D4DD4369880D}"/>
              </a:ext>
            </a:extLst>
          </p:cNvPr>
          <p:cNvSpPr>
            <a:spLocks noGrp="1"/>
          </p:cNvSpPr>
          <p:nvPr>
            <p:ph type="dt" sz="quarter" idx="1"/>
          </p:nvPr>
        </p:nvSpPr>
        <p:spPr>
          <a:xfrm>
            <a:off x="4022485" y="0"/>
            <a:ext cx="3078383" cy="471348"/>
          </a:xfrm>
          <a:prstGeom prst="rect">
            <a:avLst/>
          </a:prstGeom>
        </p:spPr>
        <p:txBody>
          <a:bodyPr vert="horz" lIns="92464" tIns="46232" rIns="92464" bIns="46232" rtlCol="0"/>
          <a:lstStyle>
            <a:lvl1pPr algn="r">
              <a:defRPr sz="1200"/>
            </a:lvl1pPr>
          </a:lstStyle>
          <a:p>
            <a:fld id="{2996C537-07AE-4FDB-8EAB-05842DA3F1AD}" type="datetimeFigureOut">
              <a:rPr lang="en-US" smtClean="0"/>
              <a:t>8/10/2017</a:t>
            </a:fld>
            <a:endParaRPr lang="en-US"/>
          </a:p>
        </p:txBody>
      </p:sp>
      <p:sp>
        <p:nvSpPr>
          <p:cNvPr id="4" name="Footer Placeholder 3">
            <a:extLst>
              <a:ext uri="{FF2B5EF4-FFF2-40B4-BE49-F238E27FC236}">
                <a16:creationId xmlns:a16="http://schemas.microsoft.com/office/drawing/2014/main" id="{3DA9EFC3-902F-46E3-B034-40A074DDF977}"/>
              </a:ext>
            </a:extLst>
          </p:cNvPr>
          <p:cNvSpPr>
            <a:spLocks noGrp="1"/>
          </p:cNvSpPr>
          <p:nvPr>
            <p:ph type="ftr" sz="quarter" idx="2"/>
          </p:nvPr>
        </p:nvSpPr>
        <p:spPr>
          <a:xfrm>
            <a:off x="0" y="8917128"/>
            <a:ext cx="3078383" cy="471348"/>
          </a:xfrm>
          <a:prstGeom prst="rect">
            <a:avLst/>
          </a:prstGeom>
        </p:spPr>
        <p:txBody>
          <a:bodyPr vert="horz" lIns="92464" tIns="46232" rIns="92464" bIns="46232"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F0FA3A0-9A95-4B99-9CE4-2C018671F623}"/>
              </a:ext>
            </a:extLst>
          </p:cNvPr>
          <p:cNvSpPr>
            <a:spLocks noGrp="1"/>
          </p:cNvSpPr>
          <p:nvPr>
            <p:ph type="sldNum" sz="quarter" idx="3"/>
          </p:nvPr>
        </p:nvSpPr>
        <p:spPr>
          <a:xfrm>
            <a:off x="4022485" y="8917128"/>
            <a:ext cx="3078383" cy="471348"/>
          </a:xfrm>
          <a:prstGeom prst="rect">
            <a:avLst/>
          </a:prstGeom>
        </p:spPr>
        <p:txBody>
          <a:bodyPr vert="horz" lIns="92464" tIns="46232" rIns="92464" bIns="46232" rtlCol="0" anchor="b"/>
          <a:lstStyle>
            <a:lvl1pPr algn="r">
              <a:defRPr sz="1200"/>
            </a:lvl1pPr>
          </a:lstStyle>
          <a:p>
            <a:fld id="{94622E44-599D-4904-A970-5DB1E8B4921F}" type="slidenum">
              <a:rPr lang="en-US" smtClean="0"/>
              <a:t>‹#›</a:t>
            </a:fld>
            <a:endParaRPr lang="en-US"/>
          </a:p>
        </p:txBody>
      </p:sp>
    </p:spTree>
    <p:extLst>
      <p:ext uri="{BB962C8B-B14F-4D97-AF65-F5344CB8AC3E}">
        <p14:creationId xmlns:p14="http://schemas.microsoft.com/office/powerpoint/2010/main" val="21765885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1" tIns="47111" rIns="94221" bIns="47111" rtlCol="0"/>
          <a:lstStyle>
            <a:lvl1pPr algn="l">
              <a:defRPr sz="1200"/>
            </a:lvl1pPr>
          </a:lstStyle>
          <a:p>
            <a:endParaRPr lang="en-US"/>
          </a:p>
        </p:txBody>
      </p:sp>
      <p:sp>
        <p:nvSpPr>
          <p:cNvPr id="3" name="Date Placeholder 2"/>
          <p:cNvSpPr>
            <a:spLocks noGrp="1"/>
          </p:cNvSpPr>
          <p:nvPr>
            <p:ph type="dt" idx="1"/>
          </p:nvPr>
        </p:nvSpPr>
        <p:spPr>
          <a:xfrm>
            <a:off x="4023093" y="0"/>
            <a:ext cx="3077739" cy="471054"/>
          </a:xfrm>
          <a:prstGeom prst="rect">
            <a:avLst/>
          </a:prstGeom>
        </p:spPr>
        <p:txBody>
          <a:bodyPr vert="horz" lIns="94221" tIns="47111" rIns="94221" bIns="47111" rtlCol="0"/>
          <a:lstStyle>
            <a:lvl1pPr algn="r">
              <a:defRPr sz="1200"/>
            </a:lvl1pPr>
          </a:lstStyle>
          <a:p>
            <a:fld id="{A5C20BB3-3CCB-4FE5-991B-82F6BCB48AF3}" type="datetimeFigureOut">
              <a:rPr lang="en-US" smtClean="0"/>
              <a:t>8/9/2017</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1" tIns="47111" rIns="94221" bIns="47111" rtlCol="0" anchor="ctr"/>
          <a:lstStyle/>
          <a:p>
            <a:endParaRPr lang="en-US"/>
          </a:p>
        </p:txBody>
      </p:sp>
      <p:sp>
        <p:nvSpPr>
          <p:cNvPr id="5" name="Notes Placeholder 4"/>
          <p:cNvSpPr>
            <a:spLocks noGrp="1"/>
          </p:cNvSpPr>
          <p:nvPr>
            <p:ph type="body" sz="quarter" idx="3"/>
          </p:nvPr>
        </p:nvSpPr>
        <p:spPr>
          <a:xfrm>
            <a:off x="710248" y="4518203"/>
            <a:ext cx="5681980" cy="3696713"/>
          </a:xfrm>
          <a:prstGeom prst="rect">
            <a:avLst/>
          </a:prstGeom>
        </p:spPr>
        <p:txBody>
          <a:bodyPr vert="horz" lIns="94221" tIns="47111" rIns="94221" bIns="47111"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3"/>
            <a:ext cx="3077739" cy="471053"/>
          </a:xfrm>
          <a:prstGeom prst="rect">
            <a:avLst/>
          </a:prstGeom>
        </p:spPr>
        <p:txBody>
          <a:bodyPr vert="horz" lIns="94221" tIns="47111" rIns="94221" bIns="47111" rtlCol="0" anchor="b"/>
          <a:lstStyle>
            <a:lvl1pPr algn="l">
              <a:defRPr sz="1200"/>
            </a:lvl1pPr>
          </a:lstStyle>
          <a:p>
            <a:endParaRPr lang="en-US"/>
          </a:p>
        </p:txBody>
      </p:sp>
      <p:sp>
        <p:nvSpPr>
          <p:cNvPr id="7" name="Slide Number Placeholder 6"/>
          <p:cNvSpPr>
            <a:spLocks noGrp="1"/>
          </p:cNvSpPr>
          <p:nvPr>
            <p:ph type="sldNum" sz="quarter" idx="5"/>
          </p:nvPr>
        </p:nvSpPr>
        <p:spPr>
          <a:xfrm>
            <a:off x="4023093" y="8917423"/>
            <a:ext cx="3077739" cy="471053"/>
          </a:xfrm>
          <a:prstGeom prst="rect">
            <a:avLst/>
          </a:prstGeom>
        </p:spPr>
        <p:txBody>
          <a:bodyPr vert="horz" lIns="94221" tIns="47111" rIns="94221" bIns="47111" rtlCol="0" anchor="b"/>
          <a:lstStyle>
            <a:lvl1pPr algn="r">
              <a:defRPr sz="1200"/>
            </a:lvl1pPr>
          </a:lstStyle>
          <a:p>
            <a:fld id="{E0746DE6-3336-457D-A091-FA20AC1C536E}" type="slidenum">
              <a:rPr lang="en-US" smtClean="0"/>
              <a:t>‹#›</a:t>
            </a:fld>
            <a:endParaRPr lang="en-US"/>
          </a:p>
        </p:txBody>
      </p:sp>
    </p:spTree>
    <p:extLst>
      <p:ext uri="{BB962C8B-B14F-4D97-AF65-F5344CB8AC3E}">
        <p14:creationId xmlns:p14="http://schemas.microsoft.com/office/powerpoint/2010/main" val="9497156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p:cNvSpPr>
            <a:spLocks noGrp="1"/>
          </p:cNvSpPr>
          <p:nvPr>
            <p:ph type="sldNum" sz="quarter" idx="10"/>
          </p:nvPr>
        </p:nvSpPr>
        <p:spPr/>
        <p:txBody>
          <a:bodyPr/>
          <a:lstStyle/>
          <a:p>
            <a:fld id="{E0746DE6-3336-457D-A091-FA20AC1C536E}" type="slidenum">
              <a:rPr lang="en-US" smtClean="0"/>
              <a:t>3</a:t>
            </a:fld>
            <a:endParaRPr lang="en-US"/>
          </a:p>
        </p:txBody>
      </p:sp>
    </p:spTree>
    <p:extLst>
      <p:ext uri="{BB962C8B-B14F-4D97-AF65-F5344CB8AC3E}">
        <p14:creationId xmlns:p14="http://schemas.microsoft.com/office/powerpoint/2010/main" val="21263089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p:cNvSpPr>
            <a:spLocks noGrp="1"/>
          </p:cNvSpPr>
          <p:nvPr>
            <p:ph type="sldNum" sz="quarter" idx="10"/>
          </p:nvPr>
        </p:nvSpPr>
        <p:spPr/>
        <p:txBody>
          <a:bodyPr/>
          <a:lstStyle/>
          <a:p>
            <a:fld id="{E0746DE6-3336-457D-A091-FA20AC1C536E}" type="slidenum">
              <a:rPr lang="en-US" smtClean="0"/>
              <a:t>4</a:t>
            </a:fld>
            <a:endParaRPr lang="en-US"/>
          </a:p>
        </p:txBody>
      </p:sp>
    </p:spTree>
    <p:extLst>
      <p:ext uri="{BB962C8B-B14F-4D97-AF65-F5344CB8AC3E}">
        <p14:creationId xmlns:p14="http://schemas.microsoft.com/office/powerpoint/2010/main" val="9497156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8/9/2017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8340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8/9/2017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025099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8/9/2017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5689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8/9/2017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908863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8/9/2017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9868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8/9/2017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637008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8/9/2017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974040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8/9/2017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062815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8/9/2017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877547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8/9/2017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509137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8/9/2017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9445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8/9/2017</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64465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ommons.wikimedia.org/wiki/File:Florida_Supreme_Court_Seal_2014.png" TargetMode="External"/><Relationship Id="rId2" Type="http://schemas.openxmlformats.org/officeDocument/2006/relationships/image" Target="../media/image2.bin"/><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commons.wikimedia.org/wiki/File:Florida_Supreme_Court_Seal_2014.png" TargetMode="External"/><Relationship Id="rId2" Type="http://schemas.openxmlformats.org/officeDocument/2006/relationships/image" Target="../media/image2.bin"/><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1" name="Rectangle 10"/>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The seal of the Supreme Court of Florida was adopted upon statehood in 1845. It is highly similar to an earlier seal of the territorial court of the Territory of Florida after the state was ceded to the United States by Spain under the Adams-Onis Treaty of 1819."/>
          <p:cNvPicPr>
            <a:picLocks noChangeAspect="1"/>
          </p:cNvPicPr>
          <p:nvPr/>
        </p:nvPicPr>
        <p:blipFill rotWithShape="1">
          <a:blip r:embed="rId2">
            <a:alphaModFix amt="35000"/>
            <a:grayscl/>
            <a:extLst>
              <a:ext uri="{28A0092B-C50C-407E-A947-70E740481C1C}">
                <a14:useLocalDpi xmlns:a14="http://schemas.microsoft.com/office/drawing/2010/main" val="0"/>
              </a:ext>
            </a:extLst>
          </a:blip>
          <a:srcRect t="20848" r="1" b="22888"/>
          <a:stretch/>
        </p:blipFill>
        <p:spPr>
          <a:xfrm>
            <a:off x="20" y="-1"/>
            <a:ext cx="12188932" cy="6858000"/>
          </a:xfrm>
          <a:prstGeom prst="rect">
            <a:avLst/>
          </a:prstGeom>
        </p:spPr>
      </p:pic>
      <p:cxnSp>
        <p:nvCxnSpPr>
          <p:cNvPr id="13" name="Straight Connector 12"/>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39605" y="1828800"/>
            <a:ext cx="0" cy="3200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43467" y="643467"/>
            <a:ext cx="7255058" cy="5571066"/>
          </a:xfrm>
        </p:spPr>
        <p:txBody>
          <a:bodyPr>
            <a:normAutofit/>
          </a:bodyPr>
          <a:lstStyle/>
          <a:p>
            <a:r>
              <a:rPr lang="en-US" sz="8000" b="1" dirty="0">
                <a:solidFill>
                  <a:schemeClr val="tx1"/>
                </a:solidFill>
                <a:latin typeface="Times New Roman" panose="02020603050405020304" pitchFamily="18" charset="0"/>
                <a:cs typeface="Times New Roman" panose="02020603050405020304" pitchFamily="18" charset="0"/>
              </a:rPr>
              <a:t>FLORIDA APPEALS</a:t>
            </a:r>
            <a:br>
              <a:rPr lang="en-US" sz="8000" b="1" dirty="0">
                <a:solidFill>
                  <a:schemeClr val="tx1"/>
                </a:solidFill>
                <a:latin typeface="Times New Roman" panose="02020603050405020304" pitchFamily="18" charset="0"/>
                <a:cs typeface="Times New Roman" panose="02020603050405020304" pitchFamily="18" charset="0"/>
              </a:rPr>
            </a:br>
            <a:br>
              <a:rPr lang="en-US" sz="8000" b="1" dirty="0">
                <a:solidFill>
                  <a:schemeClr val="tx1"/>
                </a:solidFill>
                <a:latin typeface="Times New Roman" panose="02020603050405020304" pitchFamily="18" charset="0"/>
                <a:cs typeface="Times New Roman" panose="02020603050405020304" pitchFamily="18" charset="0"/>
              </a:rPr>
            </a:br>
            <a:r>
              <a:rPr lang="en-US" sz="4000" b="1" dirty="0">
                <a:solidFill>
                  <a:schemeClr val="tx1"/>
                </a:solidFill>
                <a:latin typeface="Times New Roman" panose="02020603050405020304" pitchFamily="18" charset="0"/>
                <a:cs typeface="Times New Roman" panose="02020603050405020304" pitchFamily="18" charset="0"/>
              </a:rPr>
              <a:t>(For the </a:t>
            </a:r>
            <a:br>
              <a:rPr lang="en-US" sz="4000" b="1" dirty="0">
                <a:solidFill>
                  <a:schemeClr val="tx1"/>
                </a:solidFill>
                <a:latin typeface="Times New Roman" panose="02020603050405020304" pitchFamily="18" charset="0"/>
                <a:cs typeface="Times New Roman" panose="02020603050405020304" pitchFamily="18" charset="0"/>
              </a:rPr>
            </a:br>
            <a:r>
              <a:rPr lang="en-US" sz="4000" b="1" dirty="0">
                <a:solidFill>
                  <a:schemeClr val="tx1"/>
                </a:solidFill>
                <a:latin typeface="Times New Roman" panose="02020603050405020304" pitchFamily="18" charset="0"/>
                <a:cs typeface="Times New Roman" panose="02020603050405020304" pitchFamily="18" charset="0"/>
              </a:rPr>
              <a:t>non-appellate lawyer)</a:t>
            </a:r>
            <a:endParaRPr lang="en-US" sz="8000" b="1" dirty="0">
              <a:solidFill>
                <a:schemeClr val="tx1"/>
              </a:solidFill>
              <a:latin typeface="Times New Roman" panose="02020603050405020304" pitchFamily="18" charset="0"/>
              <a:cs typeface="Times New Roman" panose="02020603050405020304" pitchFamily="18" charset="0"/>
            </a:endParaRPr>
          </a:p>
        </p:txBody>
      </p:sp>
      <p:sp>
        <p:nvSpPr>
          <p:cNvPr id="5" name="Footer PlaceHolder 3"/>
          <p:cNvSpPr>
            <a:spLocks noGrp="1"/>
          </p:cNvSpPr>
          <p:nvPr>
            <p:ph type="ftr" sz="quarter" idx="11"/>
          </p:nvPr>
        </p:nvSpPr>
        <p:spPr>
          <a:xfrm>
            <a:off x="4842932" y="6470704"/>
            <a:ext cx="5901459" cy="274320"/>
          </a:xfrm>
        </p:spPr>
        <p:txBody>
          <a:bodyPr>
            <a:normAutofit/>
          </a:bodyPr>
          <a:lstStyle/>
          <a:p>
            <a:pPr>
              <a:spcAft>
                <a:spcPts val="600"/>
              </a:spcAft>
            </a:pPr>
            <a:r>
              <a:rPr lang="en-US">
                <a:solidFill>
                  <a:schemeClr val="tx1"/>
                </a:solidFill>
                <a:hlinkClick r:id="rId3"/>
              </a:rPr>
              <a:t>Photo</a:t>
            </a:r>
            <a:r>
              <a:rPr lang="en-US">
                <a:solidFill>
                  <a:schemeClr val="tx1"/>
                </a:solidFill>
              </a:rPr>
              <a:t> by Bruin79 / Public domain</a:t>
            </a:r>
          </a:p>
        </p:txBody>
      </p:sp>
    </p:spTree>
    <p:extLst>
      <p:ext uri="{BB962C8B-B14F-4D97-AF65-F5344CB8AC3E}">
        <p14:creationId xmlns:p14="http://schemas.microsoft.com/office/powerpoint/2010/main" val="438614585"/>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2"/>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useBgFill="1">
        <p:nvSpPr>
          <p:cNvPr id="9" name="Rectangle 8"/>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 y="804333"/>
            <a:ext cx="4540469" cy="5249334"/>
          </a:xfrm>
        </p:spPr>
        <p:txBody>
          <a:bodyPr>
            <a:normAutofit/>
          </a:bodyPr>
          <a:lstStyle/>
          <a:p>
            <a:pPr algn="r"/>
            <a:r>
              <a:rPr lang="en-US" sz="6000" b="1" dirty="0"/>
              <a:t>PRESERVATION OF ERROR</a:t>
            </a:r>
          </a:p>
        </p:txBody>
      </p:sp>
      <p:sp>
        <p:nvSpPr>
          <p:cNvPr id="3" name="Content Placeholder 2"/>
          <p:cNvSpPr>
            <a:spLocks noGrp="1"/>
          </p:cNvSpPr>
          <p:nvPr>
            <p:ph type="body" idx="1"/>
          </p:nvPr>
        </p:nvSpPr>
        <p:spPr>
          <a:xfrm>
            <a:off x="4999330" y="804333"/>
            <a:ext cx="6257721" cy="5249334"/>
          </a:xfrm>
        </p:spPr>
        <p:txBody>
          <a:bodyPr anchor="ctr">
            <a:normAutofit/>
          </a:bodyPr>
          <a:lstStyle/>
          <a:p>
            <a:r>
              <a:rPr lang="en-US" sz="3200" dirty="0"/>
              <a:t>1. Timely, Contemporaneous Objection</a:t>
            </a:r>
          </a:p>
          <a:p>
            <a:endParaRPr lang="en-US" sz="3200" dirty="0"/>
          </a:p>
          <a:p>
            <a:r>
              <a:rPr lang="en-US" sz="3200" dirty="0"/>
              <a:t>2. Stated Legal Basis</a:t>
            </a:r>
          </a:p>
          <a:p>
            <a:endParaRPr lang="en-US" sz="3200" dirty="0"/>
          </a:p>
          <a:p>
            <a:r>
              <a:rPr lang="en-US" sz="3200" dirty="0"/>
              <a:t>3. Obtain an Adverse Ruling on Objection</a:t>
            </a:r>
          </a:p>
        </p:txBody>
      </p:sp>
    </p:spTree>
    <p:extLst>
      <p:ext uri="{BB962C8B-B14F-4D97-AF65-F5344CB8AC3E}">
        <p14:creationId xmlns:p14="http://schemas.microsoft.com/office/powerpoint/2010/main" val="1997407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2"/>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useBgFill="1">
        <p:nvSpPr>
          <p:cNvPr id="9" name="Rectangle 8"/>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56745" y="804333"/>
            <a:ext cx="3599943" cy="5249334"/>
          </a:xfrm>
        </p:spPr>
        <p:txBody>
          <a:bodyPr>
            <a:normAutofit/>
          </a:bodyPr>
          <a:lstStyle/>
          <a:p>
            <a:pPr algn="r"/>
            <a:r>
              <a:rPr lang="en-US" sz="6000" b="1" dirty="0"/>
              <a:t>STANDARDS </a:t>
            </a:r>
            <a:br>
              <a:rPr lang="en-US" sz="6000" b="1" dirty="0"/>
            </a:br>
            <a:r>
              <a:rPr lang="en-US" sz="6000" b="1" dirty="0"/>
              <a:t>OF REVIEW</a:t>
            </a:r>
          </a:p>
        </p:txBody>
      </p:sp>
      <p:sp>
        <p:nvSpPr>
          <p:cNvPr id="3" name="Content Placeholder 2"/>
          <p:cNvSpPr>
            <a:spLocks noGrp="1"/>
          </p:cNvSpPr>
          <p:nvPr>
            <p:ph type="body" idx="1"/>
          </p:nvPr>
        </p:nvSpPr>
        <p:spPr>
          <a:xfrm>
            <a:off x="4827197" y="488731"/>
            <a:ext cx="6573383" cy="6716110"/>
          </a:xfrm>
        </p:spPr>
        <p:txBody>
          <a:bodyPr anchor="ctr">
            <a:normAutofit/>
          </a:bodyPr>
          <a:lstStyle/>
          <a:p>
            <a:pPr>
              <a:buFontTx/>
              <a:buChar char="-"/>
            </a:pPr>
            <a:r>
              <a:rPr lang="en-US" sz="2800" b="1" i="1" dirty="0"/>
              <a:t>De Novo  </a:t>
            </a:r>
            <a:r>
              <a:rPr lang="en-US" sz="2800" dirty="0"/>
              <a:t>(no deference to trial court’s legal conclusions)</a:t>
            </a:r>
          </a:p>
          <a:p>
            <a:pPr lvl="1">
              <a:buFontTx/>
              <a:buChar char="-"/>
            </a:pPr>
            <a:r>
              <a:rPr lang="en-US" sz="2800" dirty="0"/>
              <a:t>Pure Questions of Law</a:t>
            </a:r>
          </a:p>
          <a:p>
            <a:pPr lvl="1">
              <a:buFontTx/>
              <a:buChar char="-"/>
            </a:pPr>
            <a:r>
              <a:rPr lang="en-US" sz="2800" dirty="0"/>
              <a:t>Order Granting Summary Judgment</a:t>
            </a:r>
          </a:p>
          <a:p>
            <a:pPr lvl="1">
              <a:buFontTx/>
              <a:buChar char="-"/>
            </a:pPr>
            <a:r>
              <a:rPr lang="en-US" sz="2800" dirty="0"/>
              <a:t>Order Granting Motion to Dismiss</a:t>
            </a:r>
          </a:p>
          <a:p>
            <a:pPr lvl="1">
              <a:buFontTx/>
              <a:buChar char="-"/>
            </a:pPr>
            <a:endParaRPr lang="en-US" sz="2800" dirty="0"/>
          </a:p>
          <a:p>
            <a:pPr>
              <a:buFontTx/>
              <a:buChar char="-"/>
            </a:pPr>
            <a:r>
              <a:rPr lang="en-US" sz="2800" b="1" i="1" dirty="0"/>
              <a:t>Competent, Substantial Evidence</a:t>
            </a:r>
          </a:p>
          <a:p>
            <a:pPr lvl="1">
              <a:buFontTx/>
              <a:buChar char="-"/>
            </a:pPr>
            <a:r>
              <a:rPr lang="en-US" sz="2800" dirty="0"/>
              <a:t>Trial Court Findings of Fact</a:t>
            </a:r>
          </a:p>
          <a:p>
            <a:pPr marL="128016" lvl="1" indent="0">
              <a:buNone/>
            </a:pPr>
            <a:endParaRPr lang="en-US" sz="2800" dirty="0"/>
          </a:p>
          <a:p>
            <a:pPr>
              <a:buFontTx/>
              <a:buChar char="-"/>
            </a:pPr>
            <a:r>
              <a:rPr lang="en-US" sz="2800" b="1" i="1" dirty="0"/>
              <a:t>Abuse of Discretion </a:t>
            </a:r>
            <a:r>
              <a:rPr lang="en-US" sz="2800" dirty="0"/>
              <a:t>(no reasonable man)</a:t>
            </a:r>
            <a:endParaRPr lang="en-US" sz="2800" b="1" dirty="0"/>
          </a:p>
          <a:p>
            <a:pPr lvl="1">
              <a:buFontTx/>
              <a:buChar char="-"/>
            </a:pPr>
            <a:r>
              <a:rPr lang="en-US" sz="2800" dirty="0"/>
              <a:t>Rulings on Admissibility of Evidence</a:t>
            </a:r>
          </a:p>
          <a:p>
            <a:pPr lvl="1">
              <a:buFontTx/>
              <a:buChar char="-"/>
            </a:pPr>
            <a:r>
              <a:rPr lang="en-US" sz="2800" dirty="0"/>
              <a:t>Order on Motion to Vacate Default</a:t>
            </a:r>
          </a:p>
          <a:p>
            <a:pPr lvl="1">
              <a:buFontTx/>
              <a:buChar char="-"/>
            </a:pPr>
            <a:r>
              <a:rPr lang="en-US" sz="2800" dirty="0"/>
              <a:t>Order on Motion to Vacate Judgment</a:t>
            </a:r>
          </a:p>
          <a:p>
            <a:pPr lvl="1">
              <a:buFontTx/>
              <a:buChar char="-"/>
            </a:pPr>
            <a:endParaRPr lang="en-US" sz="2800" dirty="0"/>
          </a:p>
          <a:p>
            <a:endParaRPr lang="en-US" dirty="0"/>
          </a:p>
        </p:txBody>
      </p:sp>
    </p:spTree>
    <p:extLst>
      <p:ext uri="{BB962C8B-B14F-4D97-AF65-F5344CB8AC3E}">
        <p14:creationId xmlns:p14="http://schemas.microsoft.com/office/powerpoint/2010/main" val="491145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1000"/>
                                        <p:tgtEl>
                                          <p:spTgt spid="3">
                                            <p:txEl>
                                              <p:pRg st="5" end="5"/>
                                            </p:txEl>
                                          </p:spTgt>
                                        </p:tgtEl>
                                      </p:cBhvr>
                                    </p:animEffect>
                                    <p:anim calcmode="lin" valueType="num">
                                      <p:cBhvr>
                                        <p:cTn id="3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fade">
                                      <p:cBhvr>
                                        <p:cTn id="34" dur="1000"/>
                                        <p:tgtEl>
                                          <p:spTgt spid="3">
                                            <p:txEl>
                                              <p:pRg st="6" end="6"/>
                                            </p:txEl>
                                          </p:spTgt>
                                        </p:tgtEl>
                                      </p:cBhvr>
                                    </p:animEffect>
                                    <p:anim calcmode="lin" valueType="num">
                                      <p:cBhvr>
                                        <p:cTn id="3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Effect transition="in" filter="fade">
                                      <p:cBhvr>
                                        <p:cTn id="41" dur="1000"/>
                                        <p:tgtEl>
                                          <p:spTgt spid="3">
                                            <p:txEl>
                                              <p:pRg st="8" end="8"/>
                                            </p:txEl>
                                          </p:spTgt>
                                        </p:tgtEl>
                                      </p:cBhvr>
                                    </p:animEffect>
                                    <p:anim calcmode="lin" valueType="num">
                                      <p:cBhvr>
                                        <p:cTn id="4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8" end="8"/>
                                            </p:txEl>
                                          </p:spTgt>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3">
                                            <p:txEl>
                                              <p:pRg st="9" end="9"/>
                                            </p:txEl>
                                          </p:spTgt>
                                        </p:tgtEl>
                                        <p:attrNameLst>
                                          <p:attrName>style.visibility</p:attrName>
                                        </p:attrNameLst>
                                      </p:cBhvr>
                                      <p:to>
                                        <p:strVal val="visible"/>
                                      </p:to>
                                    </p:set>
                                    <p:animEffect transition="in" filter="fade">
                                      <p:cBhvr>
                                        <p:cTn id="46" dur="1000"/>
                                        <p:tgtEl>
                                          <p:spTgt spid="3">
                                            <p:txEl>
                                              <p:pRg st="9" end="9"/>
                                            </p:txEl>
                                          </p:spTgt>
                                        </p:tgtEl>
                                      </p:cBhvr>
                                    </p:animEffect>
                                    <p:anim calcmode="lin" valueType="num">
                                      <p:cBhvr>
                                        <p:cTn id="4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9" end="9"/>
                                            </p:txEl>
                                          </p:spTgt>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Effect transition="in" filter="fade">
                                      <p:cBhvr>
                                        <p:cTn id="51" dur="1000"/>
                                        <p:tgtEl>
                                          <p:spTgt spid="3">
                                            <p:txEl>
                                              <p:pRg st="10" end="10"/>
                                            </p:txEl>
                                          </p:spTgt>
                                        </p:tgtEl>
                                      </p:cBhvr>
                                    </p:animEffect>
                                    <p:anim calcmode="lin" valueType="num">
                                      <p:cBhvr>
                                        <p:cTn id="52"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3">
                                            <p:txEl>
                                              <p:pRg st="11" end="11"/>
                                            </p:txEl>
                                          </p:spTgt>
                                        </p:tgtEl>
                                        <p:attrNameLst>
                                          <p:attrName>style.visibility</p:attrName>
                                        </p:attrNameLst>
                                      </p:cBhvr>
                                      <p:to>
                                        <p:strVal val="visible"/>
                                      </p:to>
                                    </p:set>
                                    <p:animEffect transition="in" filter="fade">
                                      <p:cBhvr>
                                        <p:cTn id="56" dur="1000"/>
                                        <p:tgtEl>
                                          <p:spTgt spid="3">
                                            <p:txEl>
                                              <p:pRg st="11" end="11"/>
                                            </p:txEl>
                                          </p:spTgt>
                                        </p:tgtEl>
                                      </p:cBhvr>
                                    </p:animEffect>
                                    <p:anim calcmode="lin" valueType="num">
                                      <p:cBhvr>
                                        <p:cTn id="57"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2"/>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useBgFill="1">
        <p:nvSpPr>
          <p:cNvPr id="9" name="Rectangle 8"/>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56745" y="804333"/>
            <a:ext cx="3599943" cy="5249334"/>
          </a:xfrm>
        </p:spPr>
        <p:txBody>
          <a:bodyPr>
            <a:normAutofit/>
          </a:bodyPr>
          <a:lstStyle/>
          <a:p>
            <a:pPr algn="r"/>
            <a:r>
              <a:rPr lang="en-US" sz="6000" b="1" dirty="0"/>
              <a:t>Practice tips</a:t>
            </a:r>
          </a:p>
        </p:txBody>
      </p:sp>
      <p:sp>
        <p:nvSpPr>
          <p:cNvPr id="3" name="Content Placeholder 2"/>
          <p:cNvSpPr>
            <a:spLocks noGrp="1"/>
          </p:cNvSpPr>
          <p:nvPr>
            <p:ph type="body" idx="1"/>
          </p:nvPr>
        </p:nvSpPr>
        <p:spPr>
          <a:xfrm>
            <a:off x="4998507" y="141890"/>
            <a:ext cx="6573383" cy="6716110"/>
          </a:xfrm>
        </p:spPr>
        <p:txBody>
          <a:bodyPr anchor="ctr">
            <a:normAutofit/>
          </a:bodyPr>
          <a:lstStyle/>
          <a:p>
            <a:pPr>
              <a:buFontTx/>
              <a:buChar char="-"/>
            </a:pPr>
            <a:r>
              <a:rPr lang="en-US" sz="2800" b="1" dirty="0"/>
              <a:t>Weigh the benefits of summary judgment against the risks of reversal on appeal</a:t>
            </a:r>
          </a:p>
          <a:p>
            <a:pPr>
              <a:buFontTx/>
              <a:buChar char="-"/>
            </a:pPr>
            <a:endParaRPr lang="en-US" sz="2800" b="1" dirty="0"/>
          </a:p>
          <a:p>
            <a:pPr>
              <a:buFontTx/>
              <a:buChar char="-"/>
            </a:pPr>
            <a:r>
              <a:rPr lang="en-US" sz="2800" b="1" dirty="0"/>
              <a:t>When in doubt about preservation of record, ask for a more specific ruling</a:t>
            </a:r>
          </a:p>
          <a:p>
            <a:pPr>
              <a:buFontTx/>
              <a:buChar char="-"/>
            </a:pPr>
            <a:endParaRPr lang="en-US" sz="2800" b="1" dirty="0"/>
          </a:p>
          <a:p>
            <a:pPr>
              <a:buFontTx/>
              <a:buChar char="-"/>
            </a:pPr>
            <a:r>
              <a:rPr lang="en-US" sz="2800" b="1" dirty="0"/>
              <a:t>Bring a court reporter</a:t>
            </a:r>
          </a:p>
          <a:p>
            <a:pPr>
              <a:buFontTx/>
              <a:buChar char="-"/>
            </a:pPr>
            <a:endParaRPr lang="en-US" sz="2800" b="1" dirty="0"/>
          </a:p>
          <a:p>
            <a:pPr>
              <a:buFontTx/>
              <a:buChar char="-"/>
            </a:pPr>
            <a:r>
              <a:rPr lang="en-US" sz="2800" b="1" dirty="0"/>
              <a:t>Don’t try to do it on your own</a:t>
            </a:r>
            <a:endParaRPr lang="en-US" sz="2800" dirty="0"/>
          </a:p>
          <a:p>
            <a:endParaRPr lang="en-US" dirty="0"/>
          </a:p>
        </p:txBody>
      </p:sp>
    </p:spTree>
    <p:extLst>
      <p:ext uri="{BB962C8B-B14F-4D97-AF65-F5344CB8AC3E}">
        <p14:creationId xmlns:p14="http://schemas.microsoft.com/office/powerpoint/2010/main" val="2347677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2"/>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03A22-BA9D-46AD-A7D1-6997E57E9E50}"/>
              </a:ext>
            </a:extLst>
          </p:cNvPr>
          <p:cNvSpPr>
            <a:spLocks noGrp="1"/>
          </p:cNvSpPr>
          <p:nvPr>
            <p:ph type="title"/>
          </p:nvPr>
        </p:nvSpPr>
        <p:spPr>
          <a:xfrm>
            <a:off x="1024128" y="585216"/>
            <a:ext cx="9720072" cy="6146660"/>
          </a:xfrm>
        </p:spPr>
        <p:txBody>
          <a:bodyPr>
            <a:normAutofit/>
          </a:bodyPr>
          <a:lstStyle/>
          <a:p>
            <a:r>
              <a:rPr lang="en-US" dirty="0">
                <a:solidFill>
                  <a:schemeClr val="tx1"/>
                </a:solidFill>
              </a:rPr>
              <a:t>“appellate judges watch from on high the legal battle fought below, and when the dust and smoke of the battle clears they come down out of the hills and shoot the wounded.”</a:t>
            </a:r>
            <a:br>
              <a:rPr lang="en-US" dirty="0">
                <a:solidFill>
                  <a:schemeClr val="tx1"/>
                </a:solidFill>
              </a:rPr>
            </a:br>
            <a:br>
              <a:rPr lang="en-US" dirty="0">
                <a:solidFill>
                  <a:schemeClr val="tx1"/>
                </a:solidFill>
              </a:rPr>
            </a:br>
            <a:br>
              <a:rPr lang="en-US" sz="2000" dirty="0">
                <a:solidFill>
                  <a:schemeClr val="tx1"/>
                </a:solidFill>
                <a:latin typeface="+mn-lt"/>
                <a:cs typeface="Times New Roman" panose="02020603050405020304" pitchFamily="18" charset="0"/>
              </a:rPr>
            </a:br>
            <a:r>
              <a:rPr lang="en-US" sz="2000" dirty="0">
                <a:solidFill>
                  <a:schemeClr val="tx1"/>
                </a:solidFill>
                <a:latin typeface="+mn-lt"/>
                <a:cs typeface="Times New Roman" panose="02020603050405020304" pitchFamily="18" charset="0"/>
              </a:rPr>
              <a:t>-Judge KENNY </a:t>
            </a:r>
            <a:r>
              <a:rPr lang="en-US" sz="2000" dirty="0" err="1">
                <a:solidFill>
                  <a:schemeClr val="tx1"/>
                </a:solidFill>
                <a:latin typeface="+mn-lt"/>
                <a:cs typeface="Times New Roman" panose="02020603050405020304" pitchFamily="18" charset="0"/>
              </a:rPr>
              <a:t>Griffis</a:t>
            </a:r>
            <a:r>
              <a:rPr lang="en-US" sz="2000" dirty="0">
                <a:solidFill>
                  <a:schemeClr val="tx1"/>
                </a:solidFill>
                <a:latin typeface="+mn-lt"/>
                <a:cs typeface="Times New Roman" panose="02020603050405020304" pitchFamily="18" charset="0"/>
              </a:rPr>
              <a:t>, MISSISSIPPI COURT OF APPEALS (WITH CREDIT TO JUSTICE John F. Onion, Jr., Texas Court of Criminal Appeals)</a:t>
            </a:r>
          </a:p>
        </p:txBody>
      </p:sp>
    </p:spTree>
    <p:extLst>
      <p:ext uri="{BB962C8B-B14F-4D97-AF65-F5344CB8AC3E}">
        <p14:creationId xmlns:p14="http://schemas.microsoft.com/office/powerpoint/2010/main" val="1822470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1" name="Rectangle 10"/>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The seal of the Supreme Court of Florida was adopted upon statehood in 1845. It is highly similar to an earlier seal of the territorial court of the Territory of Florida after the state was ceded to the United States by Spain under the Adams-Onis Treaty of 1819."/>
          <p:cNvPicPr>
            <a:picLocks noChangeAspect="1"/>
          </p:cNvPicPr>
          <p:nvPr/>
        </p:nvPicPr>
        <p:blipFill rotWithShape="1">
          <a:blip r:embed="rId2">
            <a:alphaModFix amt="35000"/>
            <a:grayscl/>
            <a:extLst>
              <a:ext uri="{28A0092B-C50C-407E-A947-70E740481C1C}">
                <a14:useLocalDpi xmlns:a14="http://schemas.microsoft.com/office/drawing/2010/main" val="0"/>
              </a:ext>
            </a:extLst>
          </a:blip>
          <a:srcRect t="20848" r="1" b="22888"/>
          <a:stretch/>
        </p:blipFill>
        <p:spPr>
          <a:xfrm>
            <a:off x="20" y="-1"/>
            <a:ext cx="12188932" cy="6858000"/>
          </a:xfrm>
          <a:prstGeom prst="rect">
            <a:avLst/>
          </a:prstGeom>
        </p:spPr>
      </p:pic>
      <p:cxnSp>
        <p:nvCxnSpPr>
          <p:cNvPr id="13" name="Straight Connector 12"/>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39605" y="1828800"/>
            <a:ext cx="0" cy="3200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252248" y="643467"/>
            <a:ext cx="7740869" cy="5571066"/>
          </a:xfrm>
        </p:spPr>
        <p:txBody>
          <a:bodyPr>
            <a:normAutofit/>
          </a:bodyPr>
          <a:lstStyle/>
          <a:p>
            <a:r>
              <a:rPr lang="en-US" sz="5800" b="1" dirty="0">
                <a:solidFill>
                  <a:schemeClr val="tx1"/>
                </a:solidFill>
                <a:latin typeface="Times New Roman" panose="02020603050405020304" pitchFamily="18" charset="0"/>
                <a:cs typeface="Times New Roman" panose="02020603050405020304" pitchFamily="18" charset="0"/>
              </a:rPr>
              <a:t>WHY DO </a:t>
            </a:r>
            <a:br>
              <a:rPr lang="en-US" sz="5800" b="1" dirty="0">
                <a:solidFill>
                  <a:schemeClr val="tx1"/>
                </a:solidFill>
                <a:latin typeface="Times New Roman" panose="02020603050405020304" pitchFamily="18" charset="0"/>
                <a:cs typeface="Times New Roman" panose="02020603050405020304" pitchFamily="18" charset="0"/>
              </a:rPr>
            </a:br>
            <a:r>
              <a:rPr lang="en-US" sz="5800" b="1" dirty="0">
                <a:solidFill>
                  <a:schemeClr val="tx1"/>
                </a:solidFill>
                <a:latin typeface="Times New Roman" panose="02020603050405020304" pitchFamily="18" charset="0"/>
                <a:cs typeface="Times New Roman" panose="02020603050405020304" pitchFamily="18" charset="0"/>
              </a:rPr>
              <a:t>WE CARE?</a:t>
            </a:r>
          </a:p>
        </p:txBody>
      </p:sp>
      <p:sp>
        <p:nvSpPr>
          <p:cNvPr id="5" name="Footer PlaceHolder 3"/>
          <p:cNvSpPr>
            <a:spLocks noGrp="1"/>
          </p:cNvSpPr>
          <p:nvPr>
            <p:ph type="ftr" sz="quarter" idx="11"/>
          </p:nvPr>
        </p:nvSpPr>
        <p:spPr>
          <a:xfrm>
            <a:off x="4842932" y="6470704"/>
            <a:ext cx="5901459" cy="274320"/>
          </a:xfrm>
        </p:spPr>
        <p:txBody>
          <a:bodyPr>
            <a:normAutofit/>
          </a:bodyPr>
          <a:lstStyle/>
          <a:p>
            <a:pPr>
              <a:spcAft>
                <a:spcPts val="600"/>
              </a:spcAft>
            </a:pPr>
            <a:r>
              <a:rPr lang="en-US">
                <a:solidFill>
                  <a:schemeClr val="tx1"/>
                </a:solidFill>
                <a:hlinkClick r:id="rId3"/>
              </a:rPr>
              <a:t>Photo</a:t>
            </a:r>
            <a:r>
              <a:rPr lang="en-US">
                <a:solidFill>
                  <a:schemeClr val="tx1"/>
                </a:solidFill>
              </a:rPr>
              <a:t> by Bruin79 / Public domain</a:t>
            </a:r>
          </a:p>
        </p:txBody>
      </p:sp>
    </p:spTree>
    <p:extLst>
      <p:ext uri="{BB962C8B-B14F-4D97-AF65-F5344CB8AC3E}">
        <p14:creationId xmlns:p14="http://schemas.microsoft.com/office/powerpoint/2010/main" val="1537853233"/>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show="0">
  <p:cSld>
    <p:bg>
      <p:bgPr>
        <a:gradFill>
          <a:gsLst>
            <a:gs pos="0">
              <a:schemeClr val="accent2"/>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4" name="Picture 3" descr="A screenshot of a cell phone&#10;&#10;Description generated with very high confidence">
            <a:extLst>
              <a:ext uri="{FF2B5EF4-FFF2-40B4-BE49-F238E27FC236}">
                <a16:creationId xmlns:a16="http://schemas.microsoft.com/office/drawing/2014/main" id="{04AD2A13-3386-49D7-907A-2FC44D0D2447}"/>
              </a:ext>
            </a:extLst>
          </p:cNvPr>
          <p:cNvPicPr>
            <a:picLocks noChangeAspect="1"/>
          </p:cNvPicPr>
          <p:nvPr/>
        </p:nvPicPr>
        <p:blipFill>
          <a:blip r:embed="rId3"/>
          <a:stretch>
            <a:fillRect/>
          </a:stretch>
        </p:blipFill>
        <p:spPr>
          <a:xfrm>
            <a:off x="976394" y="0"/>
            <a:ext cx="10042902" cy="6858000"/>
          </a:xfrm>
          <a:prstGeom prst="rect">
            <a:avLst/>
          </a:prstGeom>
        </p:spPr>
      </p:pic>
    </p:spTree>
    <p:extLst>
      <p:ext uri="{BB962C8B-B14F-4D97-AF65-F5344CB8AC3E}">
        <p14:creationId xmlns:p14="http://schemas.microsoft.com/office/powerpoint/2010/main" val="413286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4" fill="hold" nodeType="clickEffect">
                                  <p:stCondLst>
                                    <p:cond delay="0"/>
                                  </p:stCondLst>
                                  <p:childTnLst>
                                    <p:animEffect transition="out" filter="wipe(down)">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0">
  <p:cSld>
    <p:bg>
      <p:bgPr>
        <a:gradFill>
          <a:gsLst>
            <a:gs pos="0">
              <a:schemeClr val="accent2"/>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10" name="Picture 9" descr="A close up of a map&#10;&#10;Description generated with high confidence">
            <a:extLst>
              <a:ext uri="{FF2B5EF4-FFF2-40B4-BE49-F238E27FC236}">
                <a16:creationId xmlns:a16="http://schemas.microsoft.com/office/drawing/2014/main" id="{3C68DF68-8A23-4776-8CCB-5208FD929CD4}"/>
              </a:ext>
            </a:extLst>
          </p:cNvPr>
          <p:cNvPicPr>
            <a:picLocks noChangeAspect="1"/>
          </p:cNvPicPr>
          <p:nvPr/>
        </p:nvPicPr>
        <p:blipFill>
          <a:blip r:embed="rId3"/>
          <a:stretch>
            <a:fillRect/>
          </a:stretch>
        </p:blipFill>
        <p:spPr>
          <a:xfrm>
            <a:off x="2389296" y="1689315"/>
            <a:ext cx="6989735" cy="4825347"/>
          </a:xfrm>
          <a:prstGeom prst="rect">
            <a:avLst/>
          </a:prstGeom>
        </p:spPr>
      </p:pic>
      <p:sp>
        <p:nvSpPr>
          <p:cNvPr id="15" name="Title 1">
            <a:extLst>
              <a:ext uri="{FF2B5EF4-FFF2-40B4-BE49-F238E27FC236}">
                <a16:creationId xmlns:a16="http://schemas.microsoft.com/office/drawing/2014/main" id="{49096806-9A12-413C-AD2E-8C9BC0568D62}"/>
              </a:ext>
            </a:extLst>
          </p:cNvPr>
          <p:cNvSpPr>
            <a:spLocks noGrp="1"/>
          </p:cNvSpPr>
          <p:nvPr>
            <p:ph type="title"/>
          </p:nvPr>
        </p:nvSpPr>
        <p:spPr>
          <a:xfrm>
            <a:off x="1024128" y="108488"/>
            <a:ext cx="9720072" cy="1976344"/>
          </a:xfrm>
        </p:spPr>
        <p:txBody>
          <a:bodyPr>
            <a:normAutofit/>
          </a:bodyPr>
          <a:lstStyle/>
          <a:p>
            <a:pPr algn="ctr"/>
            <a:r>
              <a:rPr lang="en-US" sz="4000" b="1" dirty="0">
                <a:solidFill>
                  <a:schemeClr val="tx1"/>
                </a:solidFill>
                <a:latin typeface="Times New Roman" panose="02020603050405020304" pitchFamily="18" charset="0"/>
                <a:cs typeface="Times New Roman" panose="02020603050405020304" pitchFamily="18" charset="0"/>
              </a:rPr>
              <a:t>DISTRICT COURTS OF APPEAL</a:t>
            </a:r>
          </a:p>
        </p:txBody>
      </p:sp>
    </p:spTree>
    <p:extLst>
      <p:ext uri="{BB962C8B-B14F-4D97-AF65-F5344CB8AC3E}">
        <p14:creationId xmlns:p14="http://schemas.microsoft.com/office/powerpoint/2010/main" val="3748667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2"/>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useBgFill="1">
        <p:nvSpPr>
          <p:cNvPr id="9" name="Rectangle 8"/>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 y="804333"/>
            <a:ext cx="4540469" cy="5249334"/>
          </a:xfrm>
        </p:spPr>
        <p:txBody>
          <a:bodyPr>
            <a:normAutofit/>
          </a:bodyPr>
          <a:lstStyle/>
          <a:p>
            <a:pPr algn="r"/>
            <a:r>
              <a:rPr lang="en-US" sz="6000" b="1" dirty="0"/>
              <a:t>Types of appeal</a:t>
            </a:r>
          </a:p>
        </p:txBody>
      </p:sp>
      <p:sp>
        <p:nvSpPr>
          <p:cNvPr id="3" name="Content Placeholder 2"/>
          <p:cNvSpPr>
            <a:spLocks noGrp="1"/>
          </p:cNvSpPr>
          <p:nvPr>
            <p:ph type="body" idx="1"/>
          </p:nvPr>
        </p:nvSpPr>
        <p:spPr>
          <a:xfrm>
            <a:off x="4999330" y="804333"/>
            <a:ext cx="6257721" cy="5249334"/>
          </a:xfrm>
        </p:spPr>
        <p:txBody>
          <a:bodyPr anchor="ctr">
            <a:normAutofit/>
          </a:bodyPr>
          <a:lstStyle/>
          <a:p>
            <a:r>
              <a:rPr lang="en-US" sz="3200" dirty="0"/>
              <a:t>1. Final Appeal</a:t>
            </a:r>
          </a:p>
          <a:p>
            <a:endParaRPr lang="en-US" sz="3200" dirty="0"/>
          </a:p>
          <a:p>
            <a:r>
              <a:rPr lang="en-US" sz="3200" dirty="0"/>
              <a:t>2. Non-Final Appeal</a:t>
            </a:r>
          </a:p>
          <a:p>
            <a:endParaRPr lang="en-US" sz="3200" dirty="0"/>
          </a:p>
          <a:p>
            <a:r>
              <a:rPr lang="en-US" sz="3200" dirty="0"/>
              <a:t>3. Extraordinary Writ</a:t>
            </a:r>
          </a:p>
        </p:txBody>
      </p:sp>
    </p:spTree>
    <p:extLst>
      <p:ext uri="{BB962C8B-B14F-4D97-AF65-F5344CB8AC3E}">
        <p14:creationId xmlns:p14="http://schemas.microsoft.com/office/powerpoint/2010/main" val="3335638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2"/>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useBgFill="1">
        <p:nvSpPr>
          <p:cNvPr id="9" name="Rectangle 8"/>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 y="804333"/>
            <a:ext cx="4540469" cy="5249334"/>
          </a:xfrm>
        </p:spPr>
        <p:txBody>
          <a:bodyPr>
            <a:normAutofit/>
          </a:bodyPr>
          <a:lstStyle/>
          <a:p>
            <a:pPr algn="r"/>
            <a:r>
              <a:rPr lang="en-US" sz="6000" b="1" dirty="0"/>
              <a:t>FINAL APPEAL</a:t>
            </a:r>
          </a:p>
        </p:txBody>
      </p:sp>
      <p:sp>
        <p:nvSpPr>
          <p:cNvPr id="3" name="Content Placeholder 2"/>
          <p:cNvSpPr>
            <a:spLocks noGrp="1"/>
          </p:cNvSpPr>
          <p:nvPr>
            <p:ph type="body" idx="1"/>
          </p:nvPr>
        </p:nvSpPr>
        <p:spPr>
          <a:xfrm>
            <a:off x="4999330" y="804333"/>
            <a:ext cx="6257721" cy="5249334"/>
          </a:xfrm>
        </p:spPr>
        <p:txBody>
          <a:bodyPr anchor="ctr">
            <a:normAutofit/>
          </a:bodyPr>
          <a:lstStyle/>
          <a:p>
            <a:endParaRPr lang="en-US" sz="3200" dirty="0"/>
          </a:p>
          <a:p>
            <a:r>
              <a:rPr lang="en-US" sz="3200" dirty="0"/>
              <a:t>Final Judgment</a:t>
            </a:r>
          </a:p>
          <a:p>
            <a:endParaRPr lang="en-US" sz="3200" dirty="0"/>
          </a:p>
          <a:p>
            <a:r>
              <a:rPr lang="en-US" sz="3200" dirty="0"/>
              <a:t>Dismissal of an Action</a:t>
            </a:r>
          </a:p>
          <a:p>
            <a:endParaRPr lang="en-US" sz="3200" dirty="0"/>
          </a:p>
          <a:p>
            <a:r>
              <a:rPr lang="en-US" sz="3200" dirty="0"/>
              <a:t>Partial Judgment on Distinct and Severable Cause of Action</a:t>
            </a:r>
          </a:p>
          <a:p>
            <a:endParaRPr lang="en-US" sz="3200" dirty="0"/>
          </a:p>
        </p:txBody>
      </p:sp>
    </p:spTree>
    <p:extLst>
      <p:ext uri="{BB962C8B-B14F-4D97-AF65-F5344CB8AC3E}">
        <p14:creationId xmlns:p14="http://schemas.microsoft.com/office/powerpoint/2010/main" val="1836468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2"/>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useBgFill="1">
        <p:nvSpPr>
          <p:cNvPr id="9" name="Rectangle 8"/>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 y="804333"/>
            <a:ext cx="4540469" cy="5249334"/>
          </a:xfrm>
        </p:spPr>
        <p:txBody>
          <a:bodyPr>
            <a:normAutofit/>
          </a:bodyPr>
          <a:lstStyle/>
          <a:p>
            <a:pPr algn="r"/>
            <a:r>
              <a:rPr lang="en-US" sz="6000" b="1" dirty="0"/>
              <a:t>Non-FINAL APPEAL</a:t>
            </a:r>
          </a:p>
        </p:txBody>
      </p:sp>
      <p:sp>
        <p:nvSpPr>
          <p:cNvPr id="3" name="Content Placeholder 2"/>
          <p:cNvSpPr>
            <a:spLocks noGrp="1"/>
          </p:cNvSpPr>
          <p:nvPr>
            <p:ph type="body" idx="1"/>
          </p:nvPr>
        </p:nvSpPr>
        <p:spPr>
          <a:xfrm>
            <a:off x="4999330" y="804333"/>
            <a:ext cx="6257721" cy="5249334"/>
          </a:xfrm>
        </p:spPr>
        <p:txBody>
          <a:bodyPr anchor="ctr">
            <a:normAutofit fontScale="92500" lnSpcReduction="10000"/>
          </a:bodyPr>
          <a:lstStyle/>
          <a:p>
            <a:endParaRPr lang="en-US" sz="3200" dirty="0"/>
          </a:p>
          <a:p>
            <a:r>
              <a:rPr lang="en-US" sz="3200" dirty="0"/>
              <a:t>Authorized by Rule 9.130</a:t>
            </a:r>
          </a:p>
          <a:p>
            <a:endParaRPr lang="en-US" sz="3200" dirty="0"/>
          </a:p>
          <a:p>
            <a:r>
              <a:rPr lang="en-US" sz="3200" dirty="0"/>
              <a:t>Orders concerning venue and jurisdiction</a:t>
            </a:r>
          </a:p>
          <a:p>
            <a:endParaRPr lang="en-US" sz="3200" dirty="0"/>
          </a:p>
          <a:p>
            <a:r>
              <a:rPr lang="en-US" sz="3200" dirty="0"/>
              <a:t>Orders on class certification</a:t>
            </a:r>
          </a:p>
          <a:p>
            <a:endParaRPr lang="en-US" sz="3200" dirty="0"/>
          </a:p>
          <a:p>
            <a:r>
              <a:rPr lang="en-US" sz="3200" dirty="0"/>
              <a:t>Orders on motions for relief from judgment</a:t>
            </a:r>
          </a:p>
          <a:p>
            <a:endParaRPr lang="en-US" sz="3200" dirty="0"/>
          </a:p>
        </p:txBody>
      </p:sp>
    </p:spTree>
    <p:extLst>
      <p:ext uri="{BB962C8B-B14F-4D97-AF65-F5344CB8AC3E}">
        <p14:creationId xmlns:p14="http://schemas.microsoft.com/office/powerpoint/2010/main" val="3183265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1000"/>
                                        <p:tgtEl>
                                          <p:spTgt spid="3">
                                            <p:txEl>
                                              <p:pRg st="7" end="7"/>
                                            </p:txEl>
                                          </p:spTgt>
                                        </p:tgtEl>
                                      </p:cBhvr>
                                    </p:animEffect>
                                    <p:anim calcmode="lin" valueType="num">
                                      <p:cBhvr>
                                        <p:cTn id="2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2"/>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useBgFill="1">
        <p:nvSpPr>
          <p:cNvPr id="9" name="Rectangle 8"/>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 y="804333"/>
            <a:ext cx="4540469" cy="5249334"/>
          </a:xfrm>
        </p:spPr>
        <p:txBody>
          <a:bodyPr>
            <a:normAutofit/>
          </a:bodyPr>
          <a:lstStyle/>
          <a:p>
            <a:pPr algn="r"/>
            <a:r>
              <a:rPr lang="en-US" sz="5500" b="1" dirty="0"/>
              <a:t>Extraordinary writs</a:t>
            </a:r>
          </a:p>
        </p:txBody>
      </p:sp>
      <p:sp>
        <p:nvSpPr>
          <p:cNvPr id="3" name="Content Placeholder 2"/>
          <p:cNvSpPr>
            <a:spLocks noGrp="1"/>
          </p:cNvSpPr>
          <p:nvPr>
            <p:ph type="body" idx="1"/>
          </p:nvPr>
        </p:nvSpPr>
        <p:spPr>
          <a:xfrm>
            <a:off x="4999330" y="804333"/>
            <a:ext cx="6257721" cy="5249334"/>
          </a:xfrm>
        </p:spPr>
        <p:txBody>
          <a:bodyPr anchor="ctr">
            <a:normAutofit fontScale="85000" lnSpcReduction="20000"/>
          </a:bodyPr>
          <a:lstStyle/>
          <a:p>
            <a:endParaRPr lang="en-US" sz="3200" dirty="0"/>
          </a:p>
          <a:p>
            <a:r>
              <a:rPr lang="en-US" sz="3200" dirty="0"/>
              <a:t>Mandamus- Command performance of ministerial duty</a:t>
            </a:r>
          </a:p>
          <a:p>
            <a:endParaRPr lang="en-US" sz="3200" dirty="0"/>
          </a:p>
          <a:p>
            <a:r>
              <a:rPr lang="en-US" sz="3200" dirty="0"/>
              <a:t>Prohibition- Prevent lower court from exercising jurisdiction</a:t>
            </a:r>
          </a:p>
          <a:p>
            <a:endParaRPr lang="en-US" sz="3200" dirty="0"/>
          </a:p>
          <a:p>
            <a:r>
              <a:rPr lang="en-US" sz="3200" dirty="0"/>
              <a:t>Certiorari- Failure to conform to the requirements of law, causing material injury</a:t>
            </a:r>
          </a:p>
          <a:p>
            <a:endParaRPr lang="en-US" sz="3200" dirty="0"/>
          </a:p>
          <a:p>
            <a:r>
              <a:rPr lang="en-US" sz="3200" dirty="0"/>
              <a:t>Habeas Corpus- Determine whether detention of an individual is legal</a:t>
            </a:r>
          </a:p>
          <a:p>
            <a:endParaRPr lang="en-US" sz="3200" dirty="0"/>
          </a:p>
        </p:txBody>
      </p:sp>
    </p:spTree>
    <p:extLst>
      <p:ext uri="{BB962C8B-B14F-4D97-AF65-F5344CB8AC3E}">
        <p14:creationId xmlns:p14="http://schemas.microsoft.com/office/powerpoint/2010/main" val="2102487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1000"/>
                                        <p:tgtEl>
                                          <p:spTgt spid="3">
                                            <p:txEl>
                                              <p:pRg st="7" end="7"/>
                                            </p:txEl>
                                          </p:spTgt>
                                        </p:tgtEl>
                                      </p:cBhvr>
                                    </p:animEffect>
                                    <p:anim calcmode="lin" valueType="num">
                                      <p:cBhvr>
                                        <p:cTn id="2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2"/>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useBgFill="1">
        <p:nvSpPr>
          <p:cNvPr id="9" name="Rectangle 8"/>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 y="804333"/>
            <a:ext cx="4540469" cy="5249334"/>
          </a:xfrm>
        </p:spPr>
        <p:txBody>
          <a:bodyPr>
            <a:normAutofit/>
          </a:bodyPr>
          <a:lstStyle/>
          <a:p>
            <a:pPr algn="r"/>
            <a:r>
              <a:rPr lang="en-US" sz="5500" b="1" dirty="0"/>
              <a:t>Anatomy of </a:t>
            </a:r>
            <a:br>
              <a:rPr lang="en-US" sz="5500" b="1" dirty="0"/>
            </a:br>
            <a:r>
              <a:rPr lang="en-US" sz="5500" b="1" dirty="0"/>
              <a:t>an appeal</a:t>
            </a:r>
          </a:p>
        </p:txBody>
      </p:sp>
      <p:sp>
        <p:nvSpPr>
          <p:cNvPr id="3" name="Content Placeholder 2"/>
          <p:cNvSpPr>
            <a:spLocks noGrp="1"/>
          </p:cNvSpPr>
          <p:nvPr>
            <p:ph type="body" idx="1"/>
          </p:nvPr>
        </p:nvSpPr>
        <p:spPr>
          <a:xfrm>
            <a:off x="4999330" y="268014"/>
            <a:ext cx="6257721" cy="6258909"/>
          </a:xfrm>
        </p:spPr>
        <p:txBody>
          <a:bodyPr anchor="ctr">
            <a:normAutofit fontScale="47500" lnSpcReduction="20000"/>
          </a:bodyPr>
          <a:lstStyle/>
          <a:p>
            <a:endParaRPr lang="en-US" sz="3200" dirty="0"/>
          </a:p>
          <a:p>
            <a:pPr>
              <a:lnSpc>
                <a:spcPct val="120000"/>
              </a:lnSpc>
              <a:spcBef>
                <a:spcPts val="0"/>
              </a:spcBef>
              <a:spcAft>
                <a:spcPts val="0"/>
              </a:spcAft>
            </a:pPr>
            <a:r>
              <a:rPr lang="en-US" sz="7000" dirty="0"/>
              <a:t>1. Adverse Ruling</a:t>
            </a:r>
          </a:p>
          <a:p>
            <a:pPr>
              <a:lnSpc>
                <a:spcPct val="120000"/>
              </a:lnSpc>
              <a:spcBef>
                <a:spcPts val="0"/>
              </a:spcBef>
              <a:spcAft>
                <a:spcPts val="0"/>
              </a:spcAft>
            </a:pPr>
            <a:endParaRPr lang="en-US" sz="7000" dirty="0"/>
          </a:p>
          <a:p>
            <a:pPr>
              <a:lnSpc>
                <a:spcPct val="120000"/>
              </a:lnSpc>
              <a:spcBef>
                <a:spcPts val="0"/>
              </a:spcBef>
              <a:spcAft>
                <a:spcPts val="0"/>
              </a:spcAft>
            </a:pPr>
            <a:r>
              <a:rPr lang="en-US" sz="7000" dirty="0"/>
              <a:t>2. Filing of Notice of Appeal</a:t>
            </a:r>
          </a:p>
          <a:p>
            <a:pPr>
              <a:lnSpc>
                <a:spcPct val="120000"/>
              </a:lnSpc>
              <a:spcBef>
                <a:spcPts val="0"/>
              </a:spcBef>
              <a:spcAft>
                <a:spcPts val="0"/>
              </a:spcAft>
            </a:pPr>
            <a:endParaRPr lang="en-US" sz="7000" dirty="0"/>
          </a:p>
          <a:p>
            <a:pPr>
              <a:lnSpc>
                <a:spcPct val="120000"/>
              </a:lnSpc>
              <a:spcBef>
                <a:spcPts val="0"/>
              </a:spcBef>
              <a:spcAft>
                <a:spcPts val="0"/>
              </a:spcAft>
            </a:pPr>
            <a:r>
              <a:rPr lang="en-US" sz="7000" dirty="0"/>
              <a:t>3. Preparation of the Record</a:t>
            </a:r>
          </a:p>
          <a:p>
            <a:pPr>
              <a:lnSpc>
                <a:spcPct val="120000"/>
              </a:lnSpc>
              <a:spcBef>
                <a:spcPts val="0"/>
              </a:spcBef>
              <a:spcAft>
                <a:spcPts val="0"/>
              </a:spcAft>
            </a:pPr>
            <a:endParaRPr lang="en-US" sz="7000" dirty="0"/>
          </a:p>
          <a:p>
            <a:pPr>
              <a:lnSpc>
                <a:spcPct val="120000"/>
              </a:lnSpc>
              <a:spcBef>
                <a:spcPts val="0"/>
              </a:spcBef>
              <a:spcAft>
                <a:spcPts val="0"/>
              </a:spcAft>
            </a:pPr>
            <a:r>
              <a:rPr lang="en-US" sz="7000" dirty="0"/>
              <a:t>4. Briefing</a:t>
            </a:r>
          </a:p>
          <a:p>
            <a:pPr>
              <a:lnSpc>
                <a:spcPct val="120000"/>
              </a:lnSpc>
              <a:spcBef>
                <a:spcPts val="0"/>
              </a:spcBef>
              <a:spcAft>
                <a:spcPts val="0"/>
              </a:spcAft>
            </a:pPr>
            <a:endParaRPr lang="en-US" sz="7000" dirty="0"/>
          </a:p>
          <a:p>
            <a:pPr>
              <a:lnSpc>
                <a:spcPct val="120000"/>
              </a:lnSpc>
              <a:spcBef>
                <a:spcPts val="0"/>
              </a:spcBef>
              <a:spcAft>
                <a:spcPts val="0"/>
              </a:spcAft>
            </a:pPr>
            <a:r>
              <a:rPr lang="en-US" sz="7000" dirty="0"/>
              <a:t>5. Oral Argument</a:t>
            </a:r>
          </a:p>
          <a:p>
            <a:pPr>
              <a:lnSpc>
                <a:spcPct val="120000"/>
              </a:lnSpc>
              <a:spcBef>
                <a:spcPts val="0"/>
              </a:spcBef>
              <a:spcAft>
                <a:spcPts val="0"/>
              </a:spcAft>
            </a:pPr>
            <a:endParaRPr lang="en-US" sz="7000" dirty="0"/>
          </a:p>
          <a:p>
            <a:pPr>
              <a:lnSpc>
                <a:spcPct val="120000"/>
              </a:lnSpc>
              <a:spcBef>
                <a:spcPts val="0"/>
              </a:spcBef>
              <a:spcAft>
                <a:spcPts val="0"/>
              </a:spcAft>
            </a:pPr>
            <a:r>
              <a:rPr lang="en-US" sz="7000" dirty="0"/>
              <a:t>6. Ruling</a:t>
            </a:r>
          </a:p>
          <a:p>
            <a:endParaRPr lang="en-US" sz="3200" dirty="0"/>
          </a:p>
        </p:txBody>
      </p:sp>
    </p:spTree>
    <p:extLst>
      <p:ext uri="{BB962C8B-B14F-4D97-AF65-F5344CB8AC3E}">
        <p14:creationId xmlns:p14="http://schemas.microsoft.com/office/powerpoint/2010/main" val="3019609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1000"/>
                                        <p:tgtEl>
                                          <p:spTgt spid="3">
                                            <p:txEl>
                                              <p:pRg st="7" end="7"/>
                                            </p:txEl>
                                          </p:spTgt>
                                        </p:tgtEl>
                                      </p:cBhvr>
                                    </p:animEffect>
                                    <p:anim calcmode="lin" valueType="num">
                                      <p:cBhvr>
                                        <p:cTn id="2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Effect transition="in" filter="fade">
                                      <p:cBhvr>
                                        <p:cTn id="35" dur="1000"/>
                                        <p:tgtEl>
                                          <p:spTgt spid="3">
                                            <p:txEl>
                                              <p:pRg st="9" end="9"/>
                                            </p:txEl>
                                          </p:spTgt>
                                        </p:tgtEl>
                                      </p:cBhvr>
                                    </p:animEffect>
                                    <p:anim calcmode="lin" valueType="num">
                                      <p:cBhvr>
                                        <p:cTn id="36"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11" end="11"/>
                                            </p:txEl>
                                          </p:spTgt>
                                        </p:tgtEl>
                                        <p:attrNameLst>
                                          <p:attrName>style.visibility</p:attrName>
                                        </p:attrNameLst>
                                      </p:cBhvr>
                                      <p:to>
                                        <p:strVal val="visible"/>
                                      </p:to>
                                    </p:set>
                                    <p:animEffect transition="in" filter="fade">
                                      <p:cBhvr>
                                        <p:cTn id="42" dur="1000"/>
                                        <p:tgtEl>
                                          <p:spTgt spid="3">
                                            <p:txEl>
                                              <p:pRg st="11" end="11"/>
                                            </p:txEl>
                                          </p:spTgt>
                                        </p:tgtEl>
                                      </p:cBhvr>
                                    </p:animEffect>
                                    <p:anim calcmode="lin" valueType="num">
                                      <p:cBhvr>
                                        <p:cTn id="43"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WebBB1A</Template>
  <TotalTime>2362</TotalTime>
  <Words>362</Words>
  <Application>Microsoft Office PowerPoint</Application>
  <PresentationFormat>Widescreen</PresentationFormat>
  <Paragraphs>81</Paragraphs>
  <Slides>13</Slides>
  <Notes>2</Notes>
  <HiddenSlides>2</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Calibri</vt:lpstr>
      <vt:lpstr>Times New Roman</vt:lpstr>
      <vt:lpstr>Tw Cen MT</vt:lpstr>
      <vt:lpstr>Tw Cen MT Condensed</vt:lpstr>
      <vt:lpstr>Wingdings 3</vt:lpstr>
      <vt:lpstr>Integral</vt:lpstr>
      <vt:lpstr>FLORIDA APPEALS  (For the  non-appellate lawyer)</vt:lpstr>
      <vt:lpstr>WHY DO  WE CARE?</vt:lpstr>
      <vt:lpstr>PowerPoint Presentation</vt:lpstr>
      <vt:lpstr>DISTRICT COURTS OF APPEAL</vt:lpstr>
      <vt:lpstr>Types of appeal</vt:lpstr>
      <vt:lpstr>FINAL APPEAL</vt:lpstr>
      <vt:lpstr>Non-FINAL APPEAL</vt:lpstr>
      <vt:lpstr>Extraordinary writs</vt:lpstr>
      <vt:lpstr>Anatomy of  an appeal</vt:lpstr>
      <vt:lpstr>PRESERVATION OF ERROR</vt:lpstr>
      <vt:lpstr>STANDARDS  OF REVIEW</vt:lpstr>
      <vt:lpstr>Practice tips</vt:lpstr>
      <vt:lpstr>“appellate judges watch from on high the legal battle fought below, and when the dust and smoke of the battle clears they come down out of the hills and shoot the wounded.”   -Judge KENNY Griffis, MISSISSIPPI COURT OF APPEALS (WITH CREDIT TO JUSTICE John F. Onion, Jr., Texas Court of Criminal Appeals)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your outline to get started</dc:title>
  <dc:creator>Heidi Bassett</dc:creator>
  <cp:lastModifiedBy>Heidi Bassett</cp:lastModifiedBy>
  <cp:revision>27</cp:revision>
  <cp:lastPrinted>2017-08-10T15:23:27Z</cp:lastPrinted>
  <dcterms:created xsi:type="dcterms:W3CDTF">2017-08-08T20:09:16Z</dcterms:created>
  <dcterms:modified xsi:type="dcterms:W3CDTF">2017-08-10T16:12:05Z</dcterms:modified>
</cp:coreProperties>
</file>